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59" r:id="rId1"/>
    <p:sldMasterId id="2147483660" r:id="rId2"/>
    <p:sldMasterId id="2147483661" r:id="rId3"/>
    <p:sldMasterId id="2147483662" r:id="rId4"/>
    <p:sldMasterId id="2147483663" r:id="rId5"/>
  </p:sldMasterIdLst>
  <p:notesMasterIdLst>
    <p:notesMasterId r:id="rId20"/>
  </p:notesMasterIdLst>
  <p:sldIdLst>
    <p:sldId id="256" r:id="rId6"/>
    <p:sldId id="257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95" r:id="rId17"/>
    <p:sldId id="296" r:id="rId18"/>
    <p:sldId id="297" r:id="rId19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52" y="-4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571643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4" name="Shape 13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30" name="Shape 3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31" name="Shape 331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38" name="Shape 3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39" name="Shape 339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Shape 41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18" name="Shape 4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19" name="Shape 419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Shape 4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25" name="Shape 4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26" name="Shape 426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Shape 4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33" name="Shape 4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34" name="Shape 43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77" name="Shape 2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78" name="Shape 278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5" name="Shape 285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3" name="Shape 2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94" name="Shape 29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2" name="Shape 3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03" name="Shape 30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1" name="Shape 3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12" name="Shape 312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31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18" name="Shape 318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4" name="Shape 3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25" name="Shape 325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 rot="5400000">
            <a:off x="4846637" y="2286001"/>
            <a:ext cx="5851525" cy="182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 rot="5400000">
            <a:off x="998537" y="419102"/>
            <a:ext cx="5851525" cy="556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5886896" y="1066800"/>
            <a:ext cx="2743199" cy="1981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4" name="Shape 124"/>
          <p:cNvSpPr>
            <a:spLocks noGrp="1"/>
          </p:cNvSpPr>
          <p:nvPr>
            <p:ph type="pic" idx="2"/>
          </p:nvPr>
        </p:nvSpPr>
        <p:spPr>
          <a:xfrm>
            <a:off x="838200" y="1143003"/>
            <a:ext cx="4419599" cy="3514531"/>
          </a:xfrm>
          <a:prstGeom prst="roundRect">
            <a:avLst>
              <a:gd name="adj" fmla="val 783"/>
            </a:avLst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buClr>
                <a:srgbClr val="B5A788"/>
              </a:buClr>
              <a:buFont typeface="Cabin"/>
              <a:buNone/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38200" y="4800600"/>
            <a:ext cx="4419599" cy="76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algn="l" rtl="0">
              <a:lnSpc>
                <a:spcPct val="114285"/>
              </a:lnSpc>
              <a:spcBef>
                <a:spcPts val="0"/>
              </a:spcBef>
              <a:buClr>
                <a:srgbClr val="777777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 rot="5400000">
            <a:off x="2784474" y="98425"/>
            <a:ext cx="4800600" cy="74993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57200" y="216778"/>
            <a:ext cx="3809999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909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457200" y="1406963"/>
            <a:ext cx="3809999" cy="698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5720" indent="-7619" rtl="0">
              <a:lnSpc>
                <a:spcPct val="100000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2"/>
          </p:nvPr>
        </p:nvSpPr>
        <p:spPr>
          <a:xfrm>
            <a:off x="457200" y="2133600"/>
            <a:ext cx="8153399" cy="3992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1435608" y="274319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516033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328278"/>
            <a:ext cx="4023360" cy="640079"/>
          </a:xfrm>
          <a:prstGeom prst="rect">
            <a:avLst/>
          </a:prstGeom>
          <a:solidFill>
            <a:schemeClr val="lt1"/>
          </a:solidFill>
          <a:ln w="10775" cap="flat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/>
          <a:lstStyle>
            <a:lvl1pPr marL="64008" indent="-507" algn="l" rtl="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63439" y="328278"/>
            <a:ext cx="4023360" cy="640079"/>
          </a:xfrm>
          <a:prstGeom prst="rect">
            <a:avLst/>
          </a:prstGeom>
          <a:solidFill>
            <a:schemeClr val="lt1"/>
          </a:solidFill>
          <a:ln w="10775" cap="flat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/>
          <a:lstStyle>
            <a:lvl1pPr marL="64008" indent="-507" algn="l" rtl="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3"/>
          </p:nvPr>
        </p:nvSpPr>
        <p:spPr>
          <a:xfrm>
            <a:off x="457200" y="969336"/>
            <a:ext cx="4023360" cy="4114800"/>
          </a:xfrm>
          <a:prstGeom prst="rect">
            <a:avLst/>
          </a:prstGeom>
          <a:noFill/>
          <a:ln w="10775" cap="flat">
            <a:solidFill>
              <a:schemeClr val="lt1"/>
            </a:solidFill>
            <a:prstDash val="dash"/>
            <a:miter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393192" indent="-278892" rtl="0">
              <a:lnSpc>
                <a:spcPct val="100000"/>
              </a:lnSpc>
              <a:spcBef>
                <a:spcPts val="700"/>
              </a:spcBef>
              <a:defRPr/>
            </a:lvl1pPr>
            <a:lvl2pPr rtl="0">
              <a:lnSpc>
                <a:spcPct val="100000"/>
              </a:lnSpc>
              <a:spcBef>
                <a:spcPts val="700"/>
              </a:spcBef>
              <a:defRPr/>
            </a:lvl2pPr>
            <a:lvl3pPr rtl="0">
              <a:lnSpc>
                <a:spcPct val="100000"/>
              </a:lnSpc>
              <a:spcBef>
                <a:spcPts val="700"/>
              </a:spcBef>
              <a:defRPr/>
            </a:lvl3pPr>
            <a:lvl4pPr rtl="0">
              <a:lnSpc>
                <a:spcPct val="100000"/>
              </a:lnSpc>
              <a:spcBef>
                <a:spcPts val="700"/>
              </a:spcBef>
              <a:defRPr/>
            </a:lvl4pPr>
            <a:lvl5pPr rtl="0">
              <a:lnSpc>
                <a:spcPct val="100000"/>
              </a:lnSpc>
              <a:spcBef>
                <a:spcPts val="70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4"/>
          </p:nvPr>
        </p:nvSpPr>
        <p:spPr>
          <a:xfrm>
            <a:off x="4663439" y="969336"/>
            <a:ext cx="4023360" cy="4114800"/>
          </a:xfrm>
          <a:prstGeom prst="rect">
            <a:avLst/>
          </a:prstGeom>
          <a:noFill/>
          <a:ln w="10775" cap="flat">
            <a:solidFill>
              <a:schemeClr val="lt1"/>
            </a:solidFill>
            <a:prstDash val="dash"/>
            <a:miter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393192" indent="-278892" rtl="0">
              <a:lnSpc>
                <a:spcPct val="100000"/>
              </a:lnSpc>
              <a:spcBef>
                <a:spcPts val="700"/>
              </a:spcBef>
              <a:defRPr/>
            </a:lvl1pPr>
            <a:lvl2pPr rtl="0">
              <a:lnSpc>
                <a:spcPct val="100000"/>
              </a:lnSpc>
              <a:spcBef>
                <a:spcPts val="700"/>
              </a:spcBef>
              <a:defRPr/>
            </a:lvl2pPr>
            <a:lvl3pPr rtl="0">
              <a:lnSpc>
                <a:spcPct val="100000"/>
              </a:lnSpc>
              <a:spcBef>
                <a:spcPts val="700"/>
              </a:spcBef>
              <a:defRPr/>
            </a:lvl3pPr>
            <a:lvl4pPr rtl="0">
              <a:lnSpc>
                <a:spcPct val="100000"/>
              </a:lnSpc>
              <a:spcBef>
                <a:spcPts val="700"/>
              </a:spcBef>
              <a:defRPr/>
            </a:lvl4pPr>
            <a:lvl5pPr rtl="0">
              <a:lnSpc>
                <a:spcPct val="100000"/>
              </a:lnSpc>
              <a:spcBef>
                <a:spcPts val="70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1435608" y="274319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1435608" y="1524000"/>
            <a:ext cx="3657600" cy="4663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2"/>
          </p:nvPr>
        </p:nvSpPr>
        <p:spPr>
          <a:xfrm>
            <a:off x="5276087" y="1524000"/>
            <a:ext cx="3657600" cy="4663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ctrTitle"/>
          </p:nvPr>
        </p:nvSpPr>
        <p:spPr>
          <a:xfrm>
            <a:off x="1432559" y="359897"/>
            <a:ext cx="7406639" cy="147218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ubTitle" idx="1"/>
          </p:nvPr>
        </p:nvSpPr>
        <p:spPr>
          <a:xfrm>
            <a:off x="1432559" y="1850064"/>
            <a:ext cx="740663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" marR="0" indent="-2032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None/>
              <a:defRPr/>
            </a:lvl1pPr>
            <a:lvl2pPr marL="457200" marR="0" indent="0" algn="ctr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None/>
              <a:defRPr/>
            </a:lvl2pPr>
            <a:lvl3pPr marL="914400" marR="0" indent="0" algn="ctr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None/>
              <a:defRPr/>
            </a:lvl3pPr>
            <a:lvl4pPr marL="13716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None/>
              <a:defRPr/>
            </a:lvl4pPr>
            <a:lvl5pPr marL="18288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None/>
              <a:defRPr/>
            </a:lvl5pPr>
            <a:lvl6pPr marL="22860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None/>
              <a:defRPr/>
            </a:lvl6pPr>
            <a:lvl7pPr marL="27432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7pPr>
            <a:lvl8pPr marL="32004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8pPr>
            <a:lvl9pPr marL="36576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2578391" y="2600325"/>
            <a:ext cx="6400799" cy="228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lnSpc>
                <a:spcPct val="112500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2578391" y="1066800"/>
            <a:ext cx="6400799" cy="1509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18288" indent="-5588" rtl="0">
              <a:lnSpc>
                <a:spcPct val="115000"/>
              </a:lnSpc>
              <a:spcBef>
                <a:spcPts val="0"/>
              </a:spcBef>
              <a:buClr>
                <a:srgbClr val="341108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2pPr>
            <a:lvl3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3pPr>
            <a:lvl4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4pPr>
            <a:lvl5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jpg"/><Relationship Id="rId1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2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2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1.xml"/><Relationship Id="rId2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9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" name="Shape 10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1" name="Shape 11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12" name="Shape 12"/>
            <p:cNvPicPr preferRelativeResize="0"/>
            <p:nvPr/>
          </p:nvPicPr>
          <p:blipFill rotWithShape="1">
            <a:blip r:embed="rId10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" name="Shape 13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4" name="Shape 14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8" name="Shape 48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49" name="Shape 49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50" name="Shape 5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1" name="Shape 51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52" name="Shape 52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53" name="Shape 53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54" name="Shape 54"/>
          <p:cNvGrpSpPr/>
          <p:nvPr/>
        </p:nvGrpSpPr>
        <p:grpSpPr>
          <a:xfrm>
            <a:off x="914400" y="1408112"/>
            <a:ext cx="231775" cy="225425"/>
            <a:chOff x="914400" y="1408112"/>
            <a:chExt cx="231775" cy="225425"/>
          </a:xfrm>
        </p:grpSpPr>
        <p:pic>
          <p:nvPicPr>
            <p:cNvPr id="55" name="Shape 55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914400" y="1408112"/>
              <a:ext cx="231775" cy="2254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6" name="Shape 56"/>
            <p:cNvSpPr txBox="1"/>
            <p:nvPr/>
          </p:nvSpPr>
          <p:spPr>
            <a:xfrm>
              <a:off x="952500" y="1444625"/>
              <a:ext cx="149225" cy="149225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57" name="Shape 57"/>
          <p:cNvSpPr/>
          <p:nvPr/>
        </p:nvSpPr>
        <p:spPr>
          <a:xfrm>
            <a:off x="1157287" y="1344612"/>
            <a:ext cx="63500" cy="65086"/>
          </a:xfrm>
          <a:prstGeom prst="ellipse">
            <a:avLst/>
          </a:prstGeom>
          <a:noFill/>
          <a:ln w="12700" cap="rnd">
            <a:solidFill>
              <a:srgbClr val="307F93">
                <a:alpha val="59607"/>
              </a:srgbClr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68" name="Shape 68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69" name="Shape 69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70" name="Shape 7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1" name="Shape 71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72" name="Shape 72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3" name="Shape 73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4" name="Shape 74"/>
          <p:cNvSpPr txBox="1"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5" name="Shape 75"/>
          <p:cNvSpPr txBox="1"/>
          <p:nvPr/>
        </p:nvSpPr>
        <p:spPr>
          <a:xfrm>
            <a:off x="2286000" y="0"/>
            <a:ext cx="76199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76" name="Shape 76"/>
          <p:cNvGrpSpPr/>
          <p:nvPr/>
        </p:nvGrpSpPr>
        <p:grpSpPr>
          <a:xfrm>
            <a:off x="2163761" y="2809875"/>
            <a:ext cx="231775" cy="225425"/>
            <a:chOff x="2163761" y="2809875"/>
            <a:chExt cx="231775" cy="225425"/>
          </a:xfrm>
        </p:grpSpPr>
        <p:pic>
          <p:nvPicPr>
            <p:cNvPr id="77" name="Shape 77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163761" y="2809875"/>
              <a:ext cx="231775" cy="2254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8" name="Shape 78"/>
            <p:cNvSpPr txBox="1"/>
            <p:nvPr/>
          </p:nvSpPr>
          <p:spPr>
            <a:xfrm>
              <a:off x="2203450" y="2844800"/>
              <a:ext cx="147636" cy="149225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79" name="Shape 79"/>
          <p:cNvSpPr/>
          <p:nvPr/>
        </p:nvSpPr>
        <p:spPr>
          <a:xfrm>
            <a:off x="2408236" y="2746375"/>
            <a:ext cx="63500" cy="63500"/>
          </a:xfrm>
          <a:prstGeom prst="ellipse">
            <a:avLst/>
          </a:prstGeom>
          <a:noFill/>
          <a:ln w="12700" cap="rnd">
            <a:solidFill>
              <a:srgbClr val="307F93">
                <a:alpha val="59607"/>
              </a:srgbClr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0" name="Shape 90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91" name="Shape 91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92" name="Shape 92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3" name="Shape 93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94" name="Shape 94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5" name="Shape 95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6" name="Shape 96"/>
          <p:cNvSpPr txBox="1"/>
          <p:nvPr/>
        </p:nvSpPr>
        <p:spPr>
          <a:xfrm>
            <a:off x="1014412" y="0"/>
            <a:ext cx="8129586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6" name="Shape 106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07" name="Shape 107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108" name="Shape 108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9" name="Shape 109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10" name="Shape 110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1" name="Shape 111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12" name="Shape 112"/>
          <p:cNvGrpSpPr/>
          <p:nvPr/>
        </p:nvGrpSpPr>
        <p:grpSpPr>
          <a:xfrm>
            <a:off x="646112" y="969962"/>
            <a:ext cx="4803774" cy="4802186"/>
            <a:chOff x="646112" y="969962"/>
            <a:chExt cx="4803774" cy="4802186"/>
          </a:xfrm>
        </p:grpSpPr>
        <p:pic>
          <p:nvPicPr>
            <p:cNvPr id="113" name="Shape 113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646112" y="969962"/>
              <a:ext cx="4803774" cy="48021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4" name="Shape 114"/>
            <p:cNvSpPr txBox="1"/>
            <p:nvPr/>
          </p:nvSpPr>
          <p:spPr>
            <a:xfrm>
              <a:off x="762000" y="1066800"/>
              <a:ext cx="4572000" cy="45720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2743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15" name="Shape 115"/>
          <p:cNvSpPr/>
          <p:nvPr/>
        </p:nvSpPr>
        <p:spPr>
          <a:xfrm rot="-2159999">
            <a:off x="396875" y="954086"/>
            <a:ext cx="685800" cy="204786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w="9525" cap="rnd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6" name="Shape 116"/>
          <p:cNvSpPr/>
          <p:nvPr/>
        </p:nvSpPr>
        <p:spPr>
          <a:xfrm rot="2160000" flipH="1">
            <a:off x="5003800" y="936624"/>
            <a:ext cx="649287" cy="204786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w="9525" cap="rnd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ctrTitle"/>
          </p:nvPr>
        </p:nvSpPr>
        <p:spPr>
          <a:xfrm>
            <a:off x="1431925" y="360362"/>
            <a:ext cx="7407274" cy="14684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54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Elementary Linear Algebra 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1431925" y="1849436"/>
            <a:ext cx="7407274" cy="4475162"/>
          </a:xfrm>
          <a:prstGeom prst="rect">
            <a:avLst/>
          </a:prstGeom>
          <a:noFill/>
          <a:ln>
            <a:noFill/>
          </a:ln>
        </p:spPr>
        <p:txBody>
          <a:bodyPr lIns="91425" tIns="0" rIns="91425" bIns="45700" anchor="t" anchorCtr="0">
            <a:noAutofit/>
          </a:bodyPr>
          <a:lstStyle/>
          <a:p>
            <a:pPr marL="26987" marR="0" lvl="0" indent="-158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bin"/>
              <a:buNone/>
            </a:pPr>
            <a:r>
              <a:rPr lang="en-US" sz="2600" b="0" i="0" u="none" strike="noStrike" cap="none" baseline="0">
                <a:solidFill>
                  <a:srgbClr val="320E04"/>
                </a:solidFill>
                <a:latin typeface="Cabin"/>
                <a:ea typeface="Cabin"/>
                <a:cs typeface="Cabin"/>
                <a:sym typeface="Cabin"/>
              </a:rPr>
              <a:t>Howard Anton</a:t>
            </a:r>
            <a:br>
              <a:rPr lang="en-US" sz="2600" b="0" i="0" u="none" strike="noStrike" cap="none" baseline="0">
                <a:solidFill>
                  <a:srgbClr val="320E0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2600" b="0" i="0" u="none" strike="noStrike" cap="none" baseline="0">
                <a:solidFill>
                  <a:srgbClr val="320E04"/>
                </a:solidFill>
                <a:latin typeface="Cabin"/>
                <a:ea typeface="Cabin"/>
                <a:cs typeface="Cabin"/>
                <a:sym typeface="Cabin"/>
              </a:rPr>
              <a:t>Copyright © 2010 by John Wiley &amp; Sons, Inc. </a:t>
            </a: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bin"/>
              <a:buNone/>
            </a:pPr>
            <a:r>
              <a:rPr lang="en-US" sz="2600" b="0" i="0" u="none" strike="noStrike" cap="none" baseline="0">
                <a:solidFill>
                  <a:srgbClr val="320E04"/>
                </a:solidFill>
                <a:latin typeface="Cabin"/>
                <a:ea typeface="Cabin"/>
                <a:cs typeface="Cabin"/>
                <a:sym typeface="Cabin"/>
              </a:rPr>
              <a:t> All rights reserved.</a:t>
            </a:r>
          </a:p>
        </p:txBody>
      </p:sp>
      <p:pic>
        <p:nvPicPr>
          <p:cNvPr id="129" name="Shape 1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76400" y="1905000"/>
            <a:ext cx="3316287" cy="3200399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Shape 130"/>
          <p:cNvSpPr txBox="1"/>
          <p:nvPr/>
        </p:nvSpPr>
        <p:spPr>
          <a:xfrm>
            <a:off x="6324600" y="2667000"/>
            <a:ext cx="2133599" cy="646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bin"/>
              <a:buNone/>
            </a:pPr>
            <a:r>
              <a:rPr lang="en-US" sz="36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Chapter 4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" name="Shape 3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3000" y="22225"/>
            <a:ext cx="7772400" cy="68357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39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Matrix </a:t>
            </a:r>
            <a: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Transformations from R</a:t>
            </a:r>
            <a:r>
              <a:rPr lang="en-US" sz="3900" b="0" i="0" u="none" strike="noStrike" cap="none" baseline="3000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n</a:t>
            </a:r>
            <a: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 to R</a:t>
            </a:r>
            <a:r>
              <a:rPr lang="en-US" sz="3900" b="0" i="0" u="none" strike="noStrike" cap="none" baseline="3000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m</a:t>
            </a:r>
          </a:p>
        </p:txBody>
      </p:sp>
      <p:pic>
        <p:nvPicPr>
          <p:cNvPr id="334" name="Shape 3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" y="1828800"/>
            <a:ext cx="8047036" cy="2009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" name="Shape 33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6800" y="4419600"/>
            <a:ext cx="8047036" cy="22082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Shape 413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39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Properties </a:t>
            </a:r>
            <a: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of Matrix Transformations</a:t>
            </a:r>
          </a:p>
        </p:txBody>
      </p:sp>
      <p:pic>
        <p:nvPicPr>
          <p:cNvPr id="414" name="Shape 4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6475" y="2057400"/>
            <a:ext cx="8137525" cy="841374"/>
          </a:xfrm>
          <a:prstGeom prst="rect">
            <a:avLst/>
          </a:prstGeom>
          <a:noFill/>
          <a:ln>
            <a:noFill/>
          </a:ln>
        </p:spPr>
      </p:pic>
      <p:pic>
        <p:nvPicPr>
          <p:cNvPr id="415" name="Shape 4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96962" y="3657600"/>
            <a:ext cx="8047036" cy="19415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1" name="Shape 4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6962" y="1371600"/>
            <a:ext cx="8047036" cy="1522412"/>
          </a:xfrm>
          <a:prstGeom prst="rect">
            <a:avLst/>
          </a:prstGeom>
          <a:noFill/>
          <a:ln>
            <a:noFill/>
          </a:ln>
        </p:spPr>
      </p:pic>
      <p:pic>
        <p:nvPicPr>
          <p:cNvPr id="422" name="Shape 4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6800" y="4419600"/>
            <a:ext cx="8047036" cy="12684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8" name="Shape 4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0" y="165100"/>
            <a:ext cx="7223125" cy="66928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731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Chapter 4</a:t>
            </a:r>
            <a:b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General Vector Spaces</a:t>
            </a: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1403648" y="2060848"/>
            <a:ext cx="7499349" cy="495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0" indent="-28892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2400" b="0" i="0" u="none" strike="noStrike" cap="none" baseline="0" dirty="0" smtClean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4.7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Row Space, Column Space, and Null Space</a:t>
            </a:r>
          </a:p>
          <a:p>
            <a:pPr marL="365125" marR="0" lvl="0" indent="-28892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2400" b="0" i="0" u="none" strike="noStrike" cap="none" baseline="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4.8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Rank, Nullity, and the Fundamental Matrix Spaces</a:t>
            </a:r>
          </a:p>
          <a:p>
            <a:pPr marL="365125" marR="0" lvl="0" indent="-28892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2400" b="0" i="0" u="none" strike="noStrike" cap="none" baseline="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4.9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Matrix Transformations from R</a:t>
            </a:r>
            <a:r>
              <a:rPr lang="en-US" sz="2400" b="0" i="0" u="none" strike="noStrike" cap="none" baseline="3000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n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to R</a:t>
            </a:r>
            <a:r>
              <a:rPr lang="en-US" sz="2400" b="0" i="0" u="none" strike="noStrike" cap="none" baseline="3000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m</a:t>
            </a:r>
          </a:p>
          <a:p>
            <a:pPr marL="365125" marR="0" lvl="0" indent="-28892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2400" b="0" i="0" u="none" strike="noStrike" cap="none" baseline="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4.10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Properties of Matrix Transformations</a:t>
            </a:r>
          </a:p>
          <a:p>
            <a:pPr marL="365125" marR="0" lvl="0" indent="-28892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2400" b="0" i="0" u="none" strike="noStrike" cap="none" baseline="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4.11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Geometry of Matrix Operators on 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</a:t>
            </a:r>
            <a:r>
              <a:rPr lang="en-US" sz="2400" b="0" i="0" u="none" strike="noStrike" cap="none" baseline="30000" dirty="0" smtClean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2</a:t>
            </a:r>
            <a:endParaRPr lang="en-US" sz="2400" b="0" i="0" u="none" strike="noStrike" cap="none" baseline="30000" dirty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0207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39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Row </a:t>
            </a:r>
            <a: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Space, </a:t>
            </a:r>
            <a:b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3900" b="0" i="0" u="none" strike="noStrike" cap="none" baseline="0" dirty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Column Space, and Null Space</a:t>
            </a:r>
          </a:p>
        </p:txBody>
      </p:sp>
      <p:pic>
        <p:nvPicPr>
          <p:cNvPr id="274" name="Shape 27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" y="1346200"/>
            <a:ext cx="7864475" cy="5511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Row, column and null spaces</a:t>
            </a:r>
          </a:p>
        </p:txBody>
      </p:sp>
      <p:pic>
        <p:nvPicPr>
          <p:cNvPr id="281" name="Shape 28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" y="2590800"/>
            <a:ext cx="8061324" cy="17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Systems of linear equations</a:t>
            </a:r>
          </a:p>
        </p:txBody>
      </p:sp>
      <p:pic>
        <p:nvPicPr>
          <p:cNvPr id="288" name="Shape 2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6962" y="1447800"/>
            <a:ext cx="8047036" cy="14716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89" name="Shape 28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96962" y="3124200"/>
            <a:ext cx="8047036" cy="849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Shape 29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96962" y="4191000"/>
            <a:ext cx="8047036" cy="24145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9445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A basis for span (S)</a:t>
            </a:r>
          </a:p>
        </p:txBody>
      </p:sp>
      <p:pic>
        <p:nvPicPr>
          <p:cNvPr id="297" name="Shape 29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6962" y="1143000"/>
            <a:ext cx="7954962" cy="1114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" name="Shape 29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19200" y="2209800"/>
            <a:ext cx="7753350" cy="2486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" name="Shape 29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219200" y="4267200"/>
            <a:ext cx="7715249" cy="1962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3900" b="0" i="0" u="none" strike="noStrike" cap="none" baseline="0" dirty="0" smtClean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Rank and Nullity</a:t>
            </a:r>
            <a:endParaRPr lang="en-US" sz="3900" b="0" i="0" u="none" strike="noStrike" cap="none" baseline="0" dirty="0">
              <a:solidFill>
                <a:srgbClr val="57231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id="306" name="Shape 30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6962" y="1828800"/>
            <a:ext cx="8047036" cy="1144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" name="Shape 30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981200" y="3276600"/>
            <a:ext cx="6035674" cy="1289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" name="Shape 30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219200" y="5029200"/>
            <a:ext cx="7680325" cy="12144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" name="Shape 3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" y="0"/>
            <a:ext cx="7880350" cy="66754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Fundamental Spaces of Matrix A</a:t>
            </a:r>
          </a:p>
        </p:txBody>
      </p:sp>
      <p:sp>
        <p:nvSpPr>
          <p:cNvPr id="321" name="Shape 321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0" indent="-6540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44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marL="365125" marR="0" lvl="0" indent="-288925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44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Row space of A</a:t>
            </a:r>
          </a:p>
          <a:p>
            <a:pPr marL="365125" marR="0" lvl="0" indent="-288925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44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Null space of A</a:t>
            </a:r>
          </a:p>
          <a:p>
            <a:pPr marL="365125" marR="0" lvl="0" indent="-288925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44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Column space of A</a:t>
            </a:r>
          </a:p>
          <a:p>
            <a:pPr marL="365125" marR="0" lvl="0" indent="-288925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44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Null space of A</a:t>
            </a:r>
            <a:r>
              <a:rPr lang="en-US" sz="4400" b="0" i="0" u="none" strike="noStrike" cap="none" baseline="3000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T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theme/theme1.xml><?xml version="1.0" encoding="utf-8"?>
<a:theme xmlns:a="http://schemas.openxmlformats.org/drawingml/2006/main" name="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116</Words>
  <Application>Microsoft Macintosh PowerPoint</Application>
  <PresentationFormat>On-screen Show (4:3)</PresentationFormat>
  <Paragraphs>43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Solstice</vt:lpstr>
      <vt:lpstr>1_Solstice</vt:lpstr>
      <vt:lpstr>2_Solstice</vt:lpstr>
      <vt:lpstr>3_Solstice</vt:lpstr>
      <vt:lpstr>4_Solstice</vt:lpstr>
      <vt:lpstr>Elementary Linear Algebra </vt:lpstr>
      <vt:lpstr>Chapter 4 General Vector Spaces</vt:lpstr>
      <vt:lpstr>Row Space,  Column Space, and Null Space</vt:lpstr>
      <vt:lpstr>Row, column and null spaces</vt:lpstr>
      <vt:lpstr>Systems of linear equations</vt:lpstr>
      <vt:lpstr>A basis for span (S)</vt:lpstr>
      <vt:lpstr>Rank and Nullity</vt:lpstr>
      <vt:lpstr>PowerPoint Presentation</vt:lpstr>
      <vt:lpstr>Fundamental Spaces of Matrix A</vt:lpstr>
      <vt:lpstr>PowerPoint Presentation</vt:lpstr>
      <vt:lpstr>Matrix Transformations from Rn to Rm</vt:lpstr>
      <vt:lpstr>Properties of Matrix Transformations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Elementary Linear Algebra </dc:title>
  <cp:lastModifiedBy>s dd</cp:lastModifiedBy>
  <cp:revision>3</cp:revision>
  <dcterms:modified xsi:type="dcterms:W3CDTF">2015-03-08T12:51:16Z</dcterms:modified>
</cp:coreProperties>
</file>